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12192000"/>
  <p:notesSz cx="6797675" cy="9926625"/>
  <p:embeddedFontLst>
    <p:embeddedFont>
      <p:font typeface="Tahoma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Tahoma-bold.fntdata"/><Relationship Id="rId12" Type="http://schemas.openxmlformats.org/officeDocument/2006/relationships/font" Target="fonts/Tahom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5.jpg"/><Relationship Id="rId7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04715"/>
            <a:ext cx="12192000" cy="866742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838200" y="1424952"/>
            <a:ext cx="10515600" cy="25413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Tahoma"/>
              <a:buNone/>
            </a:pPr>
            <a:r>
              <a:rPr b="1" i="0" lang="ru-RU" sz="40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КОНЦЕПЦИЯ ПАВИЛЬОНА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Tahoma"/>
              <a:buNone/>
            </a:pPr>
            <a:r>
              <a:rPr b="1" i="0" lang="ru-RU" sz="40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РЕСПУБЛИКИ КАЗАХСТАН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Tahoma"/>
              <a:buNone/>
            </a:pPr>
            <a:r>
              <a:rPr b="1" i="0" lang="ru-RU" sz="40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НА ЭКСПО 2020 ДУБАЙ</a:t>
            </a:r>
            <a:endParaRPr b="1" i="0" sz="40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4"/>
          <p:cNvGrpSpPr/>
          <p:nvPr/>
        </p:nvGrpSpPr>
        <p:grpSpPr>
          <a:xfrm>
            <a:off x="-3" y="-9251"/>
            <a:ext cx="12192006" cy="1013301"/>
            <a:chOff x="-2" y="-2"/>
            <a:chExt cx="12192004" cy="1013299"/>
          </a:xfrm>
        </p:grpSpPr>
        <p:pic>
          <p:nvPicPr>
            <p:cNvPr descr="Рисунок 41" id="95" name="Google Shape;95;p14"/>
            <p:cNvPicPr preferRelativeResize="0"/>
            <p:nvPr/>
          </p:nvPicPr>
          <p:blipFill rotWithShape="1">
            <a:blip r:embed="rId3">
              <a:alphaModFix/>
            </a:blip>
            <a:srcRect b="87616" l="32271" r="0" t="0"/>
            <a:stretch/>
          </p:blipFill>
          <p:spPr>
            <a:xfrm>
              <a:off x="-2" y="-2"/>
              <a:ext cx="12192004" cy="1013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2" id="96" name="Google Shape;96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9813" y="241755"/>
              <a:ext cx="726525" cy="57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40" id="97" name="Google Shape;97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96600" y="278803"/>
              <a:ext cx="891705" cy="4726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14"/>
          <p:cNvSpPr txBox="1"/>
          <p:nvPr>
            <p:ph idx="4294967295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9" name="Google Shape;99;p14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957" y="1077333"/>
            <a:ext cx="11308079" cy="40816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322039" y="5269300"/>
            <a:ext cx="59179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Тема выставки: «Объединяя умы – создавая будущее»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Дата проведения: 1 октября 2021 г. – 31 марта 2022 г.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Подтемы выставки: «Возможности», «Устойчивость», «Мобильность»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6151776" y="4975259"/>
            <a:ext cx="5887824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Ожидаемое количество посетителей: 25 млн. человек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Общая площадь – 438 га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Выставочная территория – 150 га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192 страны подтвердили участие</a:t>
            </a:r>
            <a:endParaRPr b="0" i="0" sz="1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911435" y="173152"/>
            <a:ext cx="83691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ОБЩИЕ СВЕДЕНИЯ О ВЫСТАВКЕ ЭКСПО-2020 ДУБАЙ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3" y="-9251"/>
            <a:ext cx="12192006" cy="1013301"/>
            <a:chOff x="-2" y="-2"/>
            <a:chExt cx="12192004" cy="1013299"/>
          </a:xfrm>
        </p:grpSpPr>
        <p:pic>
          <p:nvPicPr>
            <p:cNvPr descr="Рисунок 41" id="108" name="Google Shape;108;p15"/>
            <p:cNvPicPr preferRelativeResize="0"/>
            <p:nvPr/>
          </p:nvPicPr>
          <p:blipFill rotWithShape="1">
            <a:blip r:embed="rId3">
              <a:alphaModFix/>
            </a:blip>
            <a:srcRect b="87616" l="32271" r="0" t="0"/>
            <a:stretch/>
          </p:blipFill>
          <p:spPr>
            <a:xfrm>
              <a:off x="-2" y="-2"/>
              <a:ext cx="12192004" cy="1013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2" id="109" name="Google Shape;10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9813" y="241755"/>
              <a:ext cx="726525" cy="57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40" id="110" name="Google Shape;110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96600" y="278803"/>
              <a:ext cx="891705" cy="4726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15"/>
          <p:cNvSpPr txBox="1"/>
          <p:nvPr>
            <p:ph idx="4294967295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0999" y="1210849"/>
            <a:ext cx="5715000" cy="321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4600" y="1210849"/>
            <a:ext cx="5715000" cy="32146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/>
          <p:nvPr/>
        </p:nvSpPr>
        <p:spPr>
          <a:xfrm>
            <a:off x="304800" y="4565284"/>
            <a:ext cx="11582399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Ресторан расположен в Национальном павильоне Республики Казахстан;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Общая площадь ресторана - 110,24 кв.м.;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Общая площадь, выделенная для ресторанной деятельности - 223 кв.м.;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соответствии с требованиями Оргкомитета  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Ресторан Национального павильона Республики Казахстан должен предлагать блюда и напитки национальной кухни.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1801367" y="-53437"/>
            <a:ext cx="858926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РЕСТОРАН НАЦИОНАЛЬНОГО ПАВИЛЬОНА РЕСПУБЛИКИ КАЗАХСТАН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6"/>
          <p:cNvGrpSpPr/>
          <p:nvPr/>
        </p:nvGrpSpPr>
        <p:grpSpPr>
          <a:xfrm>
            <a:off x="-3" y="-9251"/>
            <a:ext cx="12192006" cy="1013301"/>
            <a:chOff x="-2" y="-2"/>
            <a:chExt cx="12192004" cy="1013299"/>
          </a:xfrm>
        </p:grpSpPr>
        <p:pic>
          <p:nvPicPr>
            <p:cNvPr descr="Рисунок 41" id="121" name="Google Shape;121;p16"/>
            <p:cNvPicPr preferRelativeResize="0"/>
            <p:nvPr/>
          </p:nvPicPr>
          <p:blipFill rotWithShape="1">
            <a:blip r:embed="rId3">
              <a:alphaModFix/>
            </a:blip>
            <a:srcRect b="87616" l="32271" r="0" t="0"/>
            <a:stretch/>
          </p:blipFill>
          <p:spPr>
            <a:xfrm>
              <a:off x="-2" y="-2"/>
              <a:ext cx="12192004" cy="1013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2" id="122" name="Google Shape;122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9813" y="241755"/>
              <a:ext cx="726525" cy="57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40" id="123" name="Google Shape;123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96600" y="278803"/>
              <a:ext cx="891705" cy="4726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16"/>
          <p:cNvSpPr txBox="1"/>
          <p:nvPr>
            <p:ph idx="4294967295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385697" y="1143000"/>
            <a:ext cx="10998995" cy="53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Ресторанному оператору не требуется регистрация юридического лица в ОАЭ;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Ресторан будет оперировать под лицензией ЭКСПО-2020 Дубай для Национального павильона Республики Казахстан;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соответствии со Специальным регламентом № 9 и Договором об участии, Ресторанный оператор должен выплачивать Оргкомитету роялти 8% от валовой выручки от продажи продуктов питания и напитков (без учета налогов) за осуществление своей коммерческой деятельности;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Ресторанный оператор в обязательном порядке должен выплачивать роялти АО «НК «QazExpoCongress», размер которого будет определен по итогам открытого конкурса;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Ресторанный оператор должен соблюдать налоговые законы и правила ОАЭ введенные в 2018 году. Ставка НДС составляет 5% от налогооблагаемой поставки товаров и услуг, которая включает любые коммерческие и некоммерческие действия;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условиям Оргкомитета, Ресторанному оператору требуется открытие банковского счета в г. Дубай для функционирования Ресторана. Банковский счет Ресторанного оператора будет открыт в рамках счета Генерального комиссара, поскольку Ресторанный оператор будет функционировать под лицензией Павильона;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2286000" y="154473"/>
            <a:ext cx="8001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ИНФОРМАЦИЯ ДЛЯ РЕСТОРАННОГО ОПЕРАТОРА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7"/>
          <p:cNvGrpSpPr/>
          <p:nvPr/>
        </p:nvGrpSpPr>
        <p:grpSpPr>
          <a:xfrm>
            <a:off x="-3" y="-9251"/>
            <a:ext cx="12192006" cy="1013301"/>
            <a:chOff x="-2" y="-2"/>
            <a:chExt cx="12192004" cy="1013299"/>
          </a:xfrm>
        </p:grpSpPr>
        <p:pic>
          <p:nvPicPr>
            <p:cNvPr descr="Рисунок 41" id="132" name="Google Shape;132;p17"/>
            <p:cNvPicPr preferRelativeResize="0"/>
            <p:nvPr/>
          </p:nvPicPr>
          <p:blipFill rotWithShape="1">
            <a:blip r:embed="rId3">
              <a:alphaModFix/>
            </a:blip>
            <a:srcRect b="87616" l="32271" r="0" t="0"/>
            <a:stretch/>
          </p:blipFill>
          <p:spPr>
            <a:xfrm>
              <a:off x="-2" y="-2"/>
              <a:ext cx="12192004" cy="1013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2" id="133" name="Google Shape;13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9813" y="241755"/>
              <a:ext cx="726525" cy="57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40" id="134" name="Google Shape;134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896600" y="278803"/>
              <a:ext cx="891705" cy="4726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17"/>
          <p:cNvSpPr txBox="1"/>
          <p:nvPr>
            <p:ph idx="4294967295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2286000" y="154473"/>
            <a:ext cx="8001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ИНФОРМАЦИЯ ДЛЯ РЕСТОРАННОГО ОПЕРАТОРА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385697" y="1143000"/>
            <a:ext cx="10998995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управления доходами от продаж Ресторанный оператор должен использовать систему Retail-in-a-Box Point-of-Sale System (POS), предоставляемую Оргкомитетом на безвозмездной основе, однако, Ресторанный оператор облагается комиссионными выплатами за данную систему;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соответствии с требованиями Оргкомитета, АО «НК «QazExpoCongress» будет заниматься процессом получения виз и аккредитации персонала Ресторанного оператора. В связи с этим Ресторанному оператору необходимо оказывать своевременное содействие в предоставлений требуемых документов;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ru-R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Одним из основных требований Оргкомитета является приготовление и продажа «халал» блюд и напитков. В связи с этим, ресторанный оператор должен будет получить лицензию на продажу алкогольных напитков. Данная лицензия и все иные документы необходимые для осуществления коммерческой деятельности будут обработаны через Портал Участников по заявке Генерального комиссара.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 b="10403" l="0" r="0" t="13934"/>
          <a:stretch/>
        </p:blipFill>
        <p:spPr>
          <a:xfrm>
            <a:off x="0" y="0"/>
            <a:ext cx="12192000" cy="6889984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lt2"/>
            </a:outerShdw>
          </a:effectLst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